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4" r:id="rId4"/>
  </p:sldIdLst>
  <p:sldSz cx="6858000" cy="9906000" type="A4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 userDrawn="1">
          <p15:clr>
            <a:srgbClr val="A4A3A4"/>
          </p15:clr>
        </p15:guide>
        <p15:guide id="2" pos="213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1206" y="1068"/>
      </p:cViewPr>
      <p:guideLst>
        <p:guide orient="horz" pos="3120"/>
        <p:guide pos="21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5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70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5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7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35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80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47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68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4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94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78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1FE3A-DAB9-4DCA-BC89-20A9D9CB1C38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DF30-2B63-4B94-A8A0-00277A80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3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rarediseases.lt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74482" y="2683466"/>
            <a:ext cx="4039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 smtClean="0">
                <a:solidFill>
                  <a:schemeClr val="accent6"/>
                </a:solidFill>
                <a:latin typeface="Agency FB" panose="020B0503020202020204" pitchFamily="34" charset="0"/>
              </a:rPr>
              <a:t>KVIETIMAS</a:t>
            </a:r>
            <a:endParaRPr lang="en-US" sz="2400" b="1" dirty="0">
              <a:solidFill>
                <a:schemeClr val="accent6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90460" y="3342379"/>
            <a:ext cx="3808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VII 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lt-LT" dirty="0" smtClean="0">
                <a:solidFill>
                  <a:schemeClr val="bg1">
                    <a:lumMod val="50000"/>
                  </a:schemeClr>
                </a:solidFill>
              </a:rPr>
              <a:t>arptautinė </a:t>
            </a:r>
            <a:r>
              <a:rPr lang="lt-LT" dirty="0">
                <a:solidFill>
                  <a:schemeClr val="bg1">
                    <a:lumMod val="50000"/>
                  </a:schemeClr>
                </a:solidFill>
              </a:rPr>
              <a:t>mokslinė konferencija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651" y="3777703"/>
            <a:ext cx="5137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>
                <a:solidFill>
                  <a:schemeClr val="accent6"/>
                </a:solidFill>
                <a:latin typeface="Arial Narrow" panose="020B0606020202030204" pitchFamily="34" charset="0"/>
              </a:rPr>
              <a:t>„Moksliniai </a:t>
            </a:r>
            <a:r>
              <a:rPr lang="lt-LT" sz="2800" b="1" dirty="0">
                <a:solidFill>
                  <a:schemeClr val="accent6"/>
                </a:solidFill>
                <a:latin typeface="Arial Narrow" panose="020B0606020202030204" pitchFamily="34" charset="0"/>
              </a:rPr>
              <a:t>tyrimai – sergančiųjų retomis ligomis viltis“</a:t>
            </a:r>
            <a:endParaRPr lang="en-US" sz="2800" b="1" dirty="0">
              <a:solidFill>
                <a:schemeClr val="accent6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05261" y="4854921"/>
            <a:ext cx="1978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>
                <a:solidFill>
                  <a:srgbClr val="FF00FF"/>
                </a:solidFill>
              </a:rPr>
              <a:t>Kovo</a:t>
            </a:r>
            <a:r>
              <a:rPr lang="en-US" b="1" dirty="0">
                <a:solidFill>
                  <a:srgbClr val="FF00FF"/>
                </a:solidFill>
              </a:rPr>
              <a:t> </a:t>
            </a:r>
            <a:r>
              <a:rPr lang="lt-LT" b="1" dirty="0">
                <a:solidFill>
                  <a:srgbClr val="FF00FF"/>
                </a:solidFill>
              </a:rPr>
              <a:t>17 d</a:t>
            </a:r>
            <a:r>
              <a:rPr lang="lt-LT" b="1" dirty="0" smtClean="0">
                <a:solidFill>
                  <a:srgbClr val="FF00FF"/>
                </a:solidFill>
              </a:rPr>
              <a:t>.</a:t>
            </a:r>
            <a:r>
              <a:rPr lang="en-GB" b="1" dirty="0" smtClean="0">
                <a:solidFill>
                  <a:srgbClr val="FF00FF"/>
                </a:solidFill>
              </a:rPr>
              <a:t>,</a:t>
            </a:r>
            <a:r>
              <a:rPr lang="lt-LT" b="1" dirty="0" smtClean="0">
                <a:solidFill>
                  <a:srgbClr val="FF00FF"/>
                </a:solidFill>
              </a:rPr>
              <a:t> </a:t>
            </a:r>
            <a:r>
              <a:rPr lang="en-US" b="1" dirty="0" smtClean="0">
                <a:solidFill>
                  <a:srgbClr val="FF00FF"/>
                </a:solidFill>
              </a:rPr>
              <a:t>201</a:t>
            </a:r>
            <a:r>
              <a:rPr lang="lt-LT" b="1" dirty="0" smtClean="0">
                <a:solidFill>
                  <a:srgbClr val="FF00FF"/>
                </a:solidFill>
              </a:rPr>
              <a:t>7</a:t>
            </a:r>
            <a:endParaRPr lang="en-US" b="1" dirty="0">
              <a:solidFill>
                <a:srgbClr val="FF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9133" y="5266790"/>
            <a:ext cx="3730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600" b="1" dirty="0" err="1">
                <a:solidFill>
                  <a:schemeClr val="bg1">
                    <a:lumMod val="50000"/>
                  </a:schemeClr>
                </a:solidFill>
              </a:rPr>
              <a:t>Crowne</a:t>
            </a:r>
            <a:r>
              <a:rPr lang="lt-LT" sz="16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t-LT" sz="1600" b="1" dirty="0" err="1">
                <a:solidFill>
                  <a:schemeClr val="bg1">
                    <a:lumMod val="50000"/>
                  </a:schemeClr>
                </a:solidFill>
              </a:rPr>
              <a:t>Plaza</a:t>
            </a:r>
            <a:r>
              <a:rPr lang="lt-LT" sz="16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Vilnius</a:t>
            </a:r>
            <a:r>
              <a:rPr lang="lt-LT" sz="16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600" b="1" dirty="0" err="1">
                <a:solidFill>
                  <a:schemeClr val="bg1">
                    <a:lumMod val="50000"/>
                  </a:schemeClr>
                </a:solidFill>
              </a:rPr>
              <a:t>Lietuva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lt-LT" sz="1600" dirty="0">
                <a:solidFill>
                  <a:schemeClr val="bg1">
                    <a:lumMod val="50000"/>
                  </a:schemeClr>
                </a:solidFill>
              </a:rPr>
              <a:t>M. K. Čiurlionio g. 84, Vilnius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3768" y="7218859"/>
            <a:ext cx="62825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>
                <a:solidFill>
                  <a:schemeClr val="bg1">
                    <a:lumMod val="50000"/>
                  </a:schemeClr>
                </a:solidFill>
              </a:rPr>
              <a:t>Konferencijos organizatoriai</a:t>
            </a:r>
            <a:r>
              <a:rPr lang="en-US" sz="1200" b="1" i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endParaRPr lang="lt-LT" sz="1200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lt-LT" sz="700" b="1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lt-LT" sz="1200" dirty="0">
                <a:solidFill>
                  <a:schemeClr val="bg1">
                    <a:lumMod val="50000"/>
                  </a:schemeClr>
                </a:solidFill>
              </a:rPr>
              <a:t>Vaikų retų ligų koordinavimo centras, Vaikų </a:t>
            </a:r>
            <a:r>
              <a:rPr lang="lt-LT" sz="1200" dirty="0" smtClean="0">
                <a:solidFill>
                  <a:schemeClr val="bg1">
                    <a:lumMod val="50000"/>
                  </a:schemeClr>
                </a:solidFill>
              </a:rPr>
              <a:t>ligoninė, </a:t>
            </a:r>
            <a:r>
              <a:rPr lang="lt-LT" sz="1200" dirty="0">
                <a:solidFill>
                  <a:schemeClr val="bg1">
                    <a:lumMod val="50000"/>
                  </a:schemeClr>
                </a:solidFill>
              </a:rPr>
              <a:t>VUL SK filialas</a:t>
            </a:r>
          </a:p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lt-LT" sz="1200" dirty="0" smtClean="0">
                <a:solidFill>
                  <a:schemeClr val="bg1">
                    <a:lumMod val="50000"/>
                  </a:schemeClr>
                </a:solidFill>
              </a:rPr>
              <a:t>etų </a:t>
            </a:r>
            <a:r>
              <a:rPr lang="lt-LT" sz="1200" dirty="0">
                <a:solidFill>
                  <a:schemeClr val="bg1">
                    <a:lumMod val="50000"/>
                  </a:schemeClr>
                </a:solidFill>
              </a:rPr>
              <a:t>ligų koordinavimo centras, VUL SK</a:t>
            </a:r>
          </a:p>
          <a:p>
            <a:r>
              <a:rPr lang="lt-LT" sz="1200" dirty="0">
                <a:solidFill>
                  <a:schemeClr val="bg1">
                    <a:lumMod val="50000"/>
                  </a:schemeClr>
                </a:solidFill>
              </a:rPr>
              <a:t>Vilniaus universiteto Medicinos fakulteto Vaikų ligų klinika</a:t>
            </a:r>
          </a:p>
          <a:p>
            <a:r>
              <a:rPr lang="lt-LT" sz="1200" dirty="0">
                <a:solidFill>
                  <a:schemeClr val="bg1">
                    <a:lumMod val="50000"/>
                  </a:schemeClr>
                </a:solidFill>
              </a:rPr>
              <a:t>Lietuvos pediatrų nefrologų draugija</a:t>
            </a:r>
          </a:p>
          <a:p>
            <a:r>
              <a:rPr lang="lt-LT" sz="1200" dirty="0">
                <a:solidFill>
                  <a:schemeClr val="bg1">
                    <a:lumMod val="50000"/>
                  </a:schemeClr>
                </a:solidFill>
              </a:rPr>
              <a:t>Lietuvos inkstų fondas</a:t>
            </a:r>
          </a:p>
          <a:p>
            <a:r>
              <a:rPr lang="lt-LT" sz="1200" dirty="0">
                <a:solidFill>
                  <a:schemeClr val="bg1">
                    <a:lumMod val="50000"/>
                  </a:schemeClr>
                </a:solidFill>
              </a:rPr>
              <a:t>Lietuvos kardiologų draugija</a:t>
            </a:r>
          </a:p>
          <a:p>
            <a:r>
              <a:rPr lang="lt-LT" sz="1200" dirty="0">
                <a:solidFill>
                  <a:schemeClr val="bg1">
                    <a:lumMod val="50000"/>
                  </a:schemeClr>
                </a:solidFill>
              </a:rPr>
              <a:t>Lietuvos širdies asociacija, Vilniaus skyrius</a:t>
            </a:r>
            <a:endParaRPr lang="pt-BR" sz="12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lt-LT" sz="1200" dirty="0">
                <a:solidFill>
                  <a:schemeClr val="bg1">
                    <a:lumMod val="50000"/>
                  </a:schemeClr>
                </a:solidFill>
              </a:rPr>
              <a:t>Retų ligų fondas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2145" y="6288891"/>
            <a:ext cx="3204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1600" b="1" dirty="0">
                <a:solidFill>
                  <a:srgbClr val="FF00FF"/>
                </a:solidFill>
              </a:rPr>
              <a:t>Registracija: </a:t>
            </a:r>
            <a:r>
              <a:rPr lang="en-US" u="sng" dirty="0">
                <a:hlinkClick r:id="rId2"/>
              </a:rPr>
              <a:t>www.rarediseases.lt</a:t>
            </a:r>
            <a:r>
              <a:rPr lang="lt-LT" u="sng" dirty="0"/>
              <a:t> </a:t>
            </a:r>
            <a:endParaRPr lang="lt-LT" sz="1600" b="1" dirty="0">
              <a:solidFill>
                <a:srgbClr val="FF00FF"/>
              </a:solidFill>
            </a:endParaRPr>
          </a:p>
          <a:p>
            <a:pPr algn="ctr"/>
            <a:endParaRPr lang="lt-LT" dirty="0"/>
          </a:p>
        </p:txBody>
      </p:sp>
      <p:pic>
        <p:nvPicPr>
          <p:cNvPr id="17" name="Picture 2" descr="D:\Darbas\SORRE\Konferencijos\Rare Disease Day\2017.03\Poster_400x600 pix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6834" r="4147" b="89294"/>
          <a:stretch/>
        </p:blipFill>
        <p:spPr bwMode="auto">
          <a:xfrm>
            <a:off x="0" y="9484242"/>
            <a:ext cx="6857999" cy="43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Darbas\SORRE\Konferencijos\Rare Disease Day\2017.03\rdd-facebook-cover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253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48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298536" y="313788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lt-LT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8397" y="2816184"/>
            <a:ext cx="3926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6"/>
                </a:solidFill>
                <a:latin typeface="Agency FB" panose="020B0503020202020204" pitchFamily="34" charset="0"/>
              </a:rPr>
              <a:t>K</a:t>
            </a:r>
            <a:r>
              <a:rPr lang="lt-LT" sz="3200" b="1" dirty="0" smtClean="0">
                <a:solidFill>
                  <a:schemeClr val="accent6"/>
                </a:solidFill>
                <a:latin typeface="Agency FB" panose="020B0503020202020204" pitchFamily="34" charset="0"/>
              </a:rPr>
              <a:t>vietimas</a:t>
            </a:r>
            <a:endParaRPr lang="en-US" sz="3200" b="1" dirty="0">
              <a:solidFill>
                <a:schemeClr val="accent6"/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24394" y="4035713"/>
            <a:ext cx="1978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8265" y="4355953"/>
            <a:ext cx="373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762" y="3722656"/>
            <a:ext cx="575770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Gerbiamieji, </a:t>
            </a:r>
          </a:p>
          <a:p>
            <a:pPr algn="just"/>
            <a:endParaRPr lang="lt-L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Maloniai  kviečiame Jus dalyvauti Pasaulinei Retų ligų dienai skirtoje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VII</a:t>
            </a:r>
            <a:r>
              <a:rPr lang="lt-LT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-oje </a:t>
            </a:r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kasmetinėje </a:t>
            </a:r>
            <a:r>
              <a:rPr lang="lt-LT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konferencijoje </a:t>
            </a:r>
            <a:r>
              <a:rPr lang="lt-LT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„Moksliniai </a:t>
            </a:r>
            <a:r>
              <a:rPr lang="lt-L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tyrimai – sergančiųjų </a:t>
            </a:r>
            <a:r>
              <a:rPr lang="lt-LT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retomis ligomis viltis“, kuri įvyks š. m. 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</a:t>
            </a:r>
            <a:r>
              <a:rPr lang="lt-L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ovo </a:t>
            </a:r>
            <a:r>
              <a:rPr lang="lt-LT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17 d.</a:t>
            </a:r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Crowne Plaza Konferencijų Centre, Vilniuje. </a:t>
            </a:r>
          </a:p>
          <a:p>
            <a:pPr algn="just"/>
            <a:endParaRPr lang="lt-L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Šiais metais konferencija skirta moksliniams tyrimams ir galimybei pripažinti svarbų pacientų vaidmenį moksliniuose tyrinėjimuose.  Didelė konferencijos dalis bus skirta </a:t>
            </a:r>
            <a:r>
              <a:rPr lang="lt-LT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hiperlipidemijoms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ir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lizosom</a:t>
            </a:r>
            <a:r>
              <a:rPr lang="lt-LT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ų kaupimo ligoms. Rezidentų ir doktorantų sekcijoje bus pristatomi įdomiausi reti atvejai. Moderatorius –  prof. M. Beck.</a:t>
            </a:r>
            <a:endParaRPr lang="lt-L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Bus</a:t>
            </a:r>
            <a:r>
              <a:rPr lang="lt-LT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išduodami 8 valandų sertifikatai</a:t>
            </a:r>
            <a:r>
              <a:rPr lang="lt-LT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algn="just"/>
            <a:endParaRPr lang="lt-LT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lt-LT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Laukiame </a:t>
            </a:r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Jūsų Vilniuje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!</a:t>
            </a:r>
            <a:endParaRPr lang="lt-L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2562" y="7617822"/>
            <a:ext cx="62095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b="1" i="1" dirty="0" err="1" smtClean="0">
                <a:solidFill>
                  <a:schemeClr val="bg1">
                    <a:lumMod val="50000"/>
                  </a:schemeClr>
                </a:solidFill>
              </a:rPr>
              <a:t>Nuo</a:t>
            </a:r>
            <a:r>
              <a:rPr lang="lt-LT" sz="1600" b="1" i="1" dirty="0" smtClean="0">
                <a:solidFill>
                  <a:schemeClr val="bg1">
                    <a:lumMod val="50000"/>
                  </a:schemeClr>
                </a:solidFill>
              </a:rPr>
              <a:t>širdžiai,</a:t>
            </a:r>
            <a:endParaRPr lang="en-GB" sz="1600" b="1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sz="1600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lt-LT" sz="1600" b="1" i="1" dirty="0" smtClean="0">
                <a:solidFill>
                  <a:schemeClr val="bg1">
                    <a:lumMod val="50000"/>
                  </a:schemeClr>
                </a:solidFill>
              </a:rPr>
              <a:t>Konferencijos organizatoriai</a:t>
            </a:r>
          </a:p>
          <a:p>
            <a:endParaRPr lang="lt-LT" sz="16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Picture 2" descr="D:\Darbas\SORRE\Konferencijos\Rare Disease Day\2017.03\Poster_400x600 pi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6834" r="4147" b="89294"/>
          <a:stretch/>
        </p:blipFill>
        <p:spPr bwMode="auto">
          <a:xfrm>
            <a:off x="0" y="9484242"/>
            <a:ext cx="6857999" cy="43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Darbas\SORRE\Konferencijos\Rare Disease Day\2017.03\rdd-facebook-cover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253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99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298536" y="313788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lt-LT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3374" y="2768251"/>
            <a:ext cx="3926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>
                <a:solidFill>
                  <a:schemeClr val="accent6"/>
                </a:solidFill>
                <a:latin typeface="Agency FB" panose="020B0503020202020204" pitchFamily="34" charset="0"/>
              </a:rPr>
              <a:t>Hiperlipidemijos</a:t>
            </a:r>
            <a:endParaRPr lang="en-US" sz="3200" b="1" dirty="0">
              <a:solidFill>
                <a:schemeClr val="accent6"/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24394" y="4035713"/>
            <a:ext cx="1978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8265" y="4355953"/>
            <a:ext cx="373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2563" y="3507213"/>
            <a:ext cx="57476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Hiperlipidemijos</a:t>
            </a:r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grupė ligų, pasireiškiančių padidėjusiu lipidų ar lipoproteinų kiekiu kraujyje. Šios ligos yra retos, dažnai ilgą laiką nesukelia ryškių simptomų ir todėl ilgai lieka nediagnozuojamos. </a:t>
            </a:r>
          </a:p>
          <a:p>
            <a:pPr algn="just"/>
            <a:endParaRPr lang="lt-L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lt-LT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Hiperlipidemijos</a:t>
            </a:r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yra vienas iš širdies ir kraujagyslių rizikos veiksnių, kadangi jos skatina cholesterolio kaupimąsi kraujagyslių sienelėje. Tai sukelia kardiovaskulinių ligų išsivystymą jauname amžiuje ir yra dažna mirties priežastis. </a:t>
            </a:r>
          </a:p>
          <a:p>
            <a:pPr algn="just"/>
            <a:endParaRPr lang="lt-L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lt-LT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Hiperlipidemijų</a:t>
            </a:r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gydymas ligos pilnai neišgydo, tačiau lėtina komplikacijų progresavimą, todėl būtina kuo anksčiau teisingai diagnozuoti ligą ir pradėti tinkamą gydymą. </a:t>
            </a:r>
          </a:p>
          <a:p>
            <a:pPr algn="just"/>
            <a:endParaRPr lang="lt-L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Konferencijos metu bus aptariama </a:t>
            </a:r>
            <a:r>
              <a:rPr lang="lt-LT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hiperlipidemijų</a:t>
            </a:r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lt-LT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simptomatika</a:t>
            </a:r>
            <a:r>
              <a:rPr lang="lt-L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diagnostika, gydymo aspektai. </a:t>
            </a:r>
          </a:p>
        </p:txBody>
      </p:sp>
      <p:pic>
        <p:nvPicPr>
          <p:cNvPr id="21" name="Picture 2" descr="D:\Darbas\SORRE\Konferencijos\Rare Disease Day\2017.03\Poster_400x600 pi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6834" r="4147" b="89294"/>
          <a:stretch/>
        </p:blipFill>
        <p:spPr bwMode="auto">
          <a:xfrm>
            <a:off x="0" y="9484242"/>
            <a:ext cx="6857999" cy="43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88890" y="8597696"/>
            <a:ext cx="6209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b="1" i="1" dirty="0">
                <a:solidFill>
                  <a:schemeClr val="bg1">
                    <a:lumMod val="50000"/>
                  </a:schemeClr>
                </a:solidFill>
              </a:rPr>
              <a:t>Konferencijos </a:t>
            </a:r>
            <a:r>
              <a:rPr lang="lt-LT" sz="1400" b="1" i="1" dirty="0" smtClean="0">
                <a:solidFill>
                  <a:schemeClr val="bg1">
                    <a:lumMod val="50000"/>
                  </a:schemeClr>
                </a:solidFill>
              </a:rPr>
              <a:t>organizatoriai</a:t>
            </a:r>
            <a:r>
              <a:rPr lang="en-US" sz="14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lt-LT" sz="1400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lt-LT" sz="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D:\Darbas\SORRE\Konferencijos\Rare Disease Day\2017.03\rdd-facebook-cover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253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44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954</TotalTime>
  <Words>292</Words>
  <Application>Microsoft Office PowerPoint</Application>
  <PresentationFormat>A4 Paper (210x297 mm)</PresentationFormat>
  <Paragraphs>39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Windows User</cp:lastModifiedBy>
  <cp:revision>110</cp:revision>
  <cp:lastPrinted>2016-01-06T13:46:25Z</cp:lastPrinted>
  <dcterms:created xsi:type="dcterms:W3CDTF">2016-01-05T15:52:21Z</dcterms:created>
  <dcterms:modified xsi:type="dcterms:W3CDTF">2017-02-06T21:42:32Z</dcterms:modified>
</cp:coreProperties>
</file>